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0" r:id="rId3"/>
    <p:sldId id="272" r:id="rId4"/>
    <p:sldId id="282" r:id="rId5"/>
    <p:sldId id="301" r:id="rId6"/>
    <p:sldId id="285" r:id="rId7"/>
    <p:sldId id="286" r:id="rId8"/>
    <p:sldId id="287" r:id="rId9"/>
    <p:sldId id="290" r:id="rId10"/>
    <p:sldId id="288" r:id="rId11"/>
    <p:sldId id="291" r:id="rId12"/>
    <p:sldId id="292" r:id="rId13"/>
    <p:sldId id="293" r:id="rId14"/>
    <p:sldId id="294" r:id="rId15"/>
    <p:sldId id="276" r:id="rId16"/>
    <p:sldId id="275" r:id="rId17"/>
    <p:sldId id="278" r:id="rId18"/>
    <p:sldId id="297" r:id="rId19"/>
    <p:sldId id="298" r:id="rId20"/>
    <p:sldId id="299" r:id="rId21"/>
    <p:sldId id="300" r:id="rId22"/>
    <p:sldId id="270" r:id="rId23"/>
    <p:sldId id="27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55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0D481-7C01-4762-9FE5-1F4BB0A21896}" type="datetimeFigureOut">
              <a:rPr lang="en-GB" smtClean="0"/>
              <a:t>16/02/2016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68330-F676-458C-A3A4-2A6044287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532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68330-F676-458C-A3A4-2A60442879B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004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Something about our help to them. Use</a:t>
            </a:r>
            <a:r>
              <a:rPr lang="en-GB" baseline="0" dirty="0" smtClean="0"/>
              <a:t> the idea of stages through the year?</a:t>
            </a:r>
          </a:p>
          <a:p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Definition of role – what else besides training? If anything.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Likely capacity – how many sessions do you want, could afford etc?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Technical systems – pay, contract, management etc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Training – both ours nationally and developing local things (internal processes, quality arrangements, terminology)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Process for organising and booking training, and allocating trainers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Process for ongoing review and monitoring of training – linking, for instance, evaluations to trainer development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Linking trainers’ observations and experiences to the quality and rep system – what are the themes, actions etc?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Involving them in materials development and review after the bulk of training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68330-F676-458C-A3A4-2A60442879B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893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68330-F676-458C-A3A4-2A60442879B9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137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cid:5326877C-9390-451E-BFAA-C2875958CEAE@gateway.2wire.net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microsoft.com/office/2007/relationships/hdphoto" Target="../media/hdphoto2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556792"/>
            <a:ext cx="7772400" cy="1683618"/>
          </a:xfrm>
        </p:spPr>
        <p:txBody>
          <a:bodyPr/>
          <a:lstStyle>
            <a:lvl1pPr algn="ctr">
              <a:defRPr b="1"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356992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Facilitator name, date etc.</a:t>
            </a:r>
            <a:endParaRPr lang="en-GB" dirty="0"/>
          </a:p>
        </p:txBody>
      </p:sp>
      <p:pic>
        <p:nvPicPr>
          <p:cNvPr id="8" name="Picture 7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94"/>
          <a:stretch/>
        </p:blipFill>
        <p:spPr>
          <a:xfrm>
            <a:off x="0" y="2857"/>
            <a:ext cx="9144000" cy="1049879"/>
          </a:xfrm>
          <a:prstGeom prst="rect">
            <a:avLst/>
          </a:prstGeom>
        </p:spPr>
      </p:pic>
      <p:pic>
        <p:nvPicPr>
          <p:cNvPr id="9" name="Picture 8" descr="cid:5326877C-9390-451E-BFAA-C2875958CEAE@gateway.2wire.net"/>
          <p:cNvPicPr/>
          <p:nvPr userDrawn="1"/>
        </p:nvPicPr>
        <p:blipFill rotWithShape="1"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3" t="94655" r="-172" b="1936"/>
          <a:stretch/>
        </p:blipFill>
        <p:spPr bwMode="auto">
          <a:xfrm>
            <a:off x="2411760" y="6309320"/>
            <a:ext cx="6748041" cy="5169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TextBox 7"/>
          <p:cNvSpPr txBox="1">
            <a:spLocks noChangeArrowheads="1"/>
          </p:cNvSpPr>
          <p:nvPr userDrawn="1"/>
        </p:nvSpPr>
        <p:spPr bwMode="auto">
          <a:xfrm>
            <a:off x="2803798" y="5733256"/>
            <a:ext cx="60166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24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</a:t>
            </a:r>
            <a:r>
              <a:rPr lang="en-GB" altLang="en-US" sz="24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sparqs_Scotland</a:t>
            </a:r>
            <a:r>
              <a:rPr lang="en-GB" altLang="en-US" sz="24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#sparqsCRTcn</a:t>
            </a:r>
          </a:p>
        </p:txBody>
      </p:sp>
      <p:pic>
        <p:nvPicPr>
          <p:cNvPr id="13" name="Picture 13" descr="P:\Design &amp; Publications\twitter-bird-light-bgs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672658"/>
            <a:ext cx="636662" cy="63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64" y="5805264"/>
            <a:ext cx="1936204" cy="838378"/>
          </a:xfrm>
          <a:prstGeom prst="rect">
            <a:avLst/>
          </a:prstGeom>
        </p:spPr>
      </p:pic>
      <p:pic>
        <p:nvPicPr>
          <p:cNvPr id="18" name="Picture 17" descr="cid:5326877C-9390-451E-BFAA-C2875958CEAE@gateway.2wire.net"/>
          <p:cNvPicPr/>
          <p:nvPr userDrawn="1"/>
        </p:nvPicPr>
        <p:blipFill rotWithShape="1"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971" r="91250" b="2664"/>
          <a:stretch/>
        </p:blipFill>
        <p:spPr bwMode="auto">
          <a:xfrm>
            <a:off x="-4514" y="6058313"/>
            <a:ext cx="400050" cy="6617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65530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16/02/2016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465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16/02/2016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165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6635080" cy="1354162"/>
          </a:xfrm>
        </p:spPr>
        <p:txBody>
          <a:bodyPr>
            <a:normAutofit/>
          </a:bodyPr>
          <a:lstStyle>
            <a:lvl1pPr algn="l">
              <a:defRPr sz="3600" b="0"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Slide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0324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0" y="6021288"/>
            <a:ext cx="9180512" cy="836872"/>
            <a:chOff x="2313341" y="6344818"/>
            <a:chExt cx="6830659" cy="513342"/>
          </a:xfrm>
        </p:grpSpPr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10" name="Picture 9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2051720" y="6237312"/>
            <a:ext cx="54726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2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</a:t>
            </a:r>
            <a:r>
              <a:rPr lang="en-GB" altLang="en-US" sz="2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sparqs_Scotland</a:t>
            </a:r>
            <a:r>
              <a:rPr lang="en-GB" altLang="en-US" sz="2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#sparqsCRTcn</a:t>
            </a:r>
          </a:p>
        </p:txBody>
      </p:sp>
      <p:pic>
        <p:nvPicPr>
          <p:cNvPr id="13" name="Picture 13" descr="P:\Design &amp; Publications\twitter-bird-light-bgs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6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032698"/>
            <a:ext cx="780678" cy="780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33074"/>
            <a:ext cx="1763688" cy="763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749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16/02/2016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27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16/02/2016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961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16/02/2016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86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16/02/2016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7594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16/02/2016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025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16/02/2016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398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16/02/2016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4908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4E04-FA3B-4CC2-B22B-1F4522E7061B}" type="datetimeFigureOut">
              <a:rPr lang="en-GB" smtClean="0"/>
              <a:t>16/02/2016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8590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Course Rep Training Coordinators’ Network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Wednesday 17 February 2016</a:t>
            </a:r>
          </a:p>
          <a:p>
            <a:endParaRPr lang="en-GB" sz="800" dirty="0"/>
          </a:p>
          <a:p>
            <a:r>
              <a:rPr lang="en-GB" dirty="0" smtClean="0"/>
              <a:t>Simon Varwell</a:t>
            </a:r>
          </a:p>
          <a:p>
            <a:r>
              <a:rPr lang="en-GB" dirty="0" smtClean="0"/>
              <a:t>Development Consultant</a:t>
            </a:r>
          </a:p>
        </p:txBody>
      </p:sp>
    </p:spTree>
    <p:extLst>
      <p:ext uri="{BB962C8B-B14F-4D97-AF65-F5344CB8AC3E}">
        <p14:creationId xmlns:p14="http://schemas.microsoft.com/office/powerpoint/2010/main" val="203756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of IAT schemes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course reps</a:t>
            </a:r>
          </a:p>
          <a:p>
            <a:pPr lvl="1"/>
            <a:r>
              <a:rPr lang="en-GB" dirty="0" smtClean="0"/>
              <a:t>Locally relevant training materials</a:t>
            </a:r>
          </a:p>
          <a:p>
            <a:pPr lvl="1"/>
            <a:r>
              <a:rPr lang="en-GB" dirty="0" smtClean="0"/>
              <a:t>Trainer with institutional knowledge</a:t>
            </a:r>
          </a:p>
          <a:p>
            <a:pPr lvl="1"/>
            <a:r>
              <a:rPr lang="en-GB" dirty="0" smtClean="0"/>
              <a:t>Clear example of progression</a:t>
            </a:r>
          </a:p>
          <a:p>
            <a:pPr lvl="1"/>
            <a:r>
              <a:rPr lang="en-GB" dirty="0" smtClean="0"/>
              <a:t>Further engagement with the trainer</a:t>
            </a:r>
          </a:p>
          <a:p>
            <a:pPr lvl="1"/>
            <a:r>
              <a:rPr lang="en-GB" dirty="0" smtClean="0"/>
              <a:t>More session availability – more uptake?</a:t>
            </a:r>
          </a:p>
        </p:txBody>
      </p:sp>
    </p:spTree>
    <p:extLst>
      <p:ext uri="{BB962C8B-B14F-4D97-AF65-F5344CB8AC3E}">
        <p14:creationId xmlns:p14="http://schemas.microsoft.com/office/powerpoint/2010/main" val="57008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of IAT schemes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institutions and SAs</a:t>
            </a:r>
          </a:p>
          <a:p>
            <a:pPr lvl="1"/>
            <a:r>
              <a:rPr lang="en-GB" dirty="0" smtClean="0"/>
              <a:t>More sessions = more trained reps</a:t>
            </a:r>
          </a:p>
          <a:p>
            <a:pPr lvl="1"/>
            <a:r>
              <a:rPr lang="en-GB" dirty="0" smtClean="0"/>
              <a:t>Partnership approach to materials:</a:t>
            </a:r>
          </a:p>
          <a:p>
            <a:pPr lvl="2"/>
            <a:r>
              <a:rPr lang="en-GB" dirty="0" smtClean="0"/>
              <a:t>Managed by YOU</a:t>
            </a:r>
          </a:p>
          <a:p>
            <a:pPr lvl="2"/>
            <a:r>
              <a:rPr lang="en-GB" dirty="0" smtClean="0"/>
              <a:t>Your priorities, your terminology</a:t>
            </a:r>
          </a:p>
          <a:p>
            <a:pPr lvl="1"/>
            <a:r>
              <a:rPr lang="en-GB" dirty="0" smtClean="0"/>
              <a:t>Team of knowledgeable student staff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3037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of IAT schemes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48472"/>
          </a:xfrm>
        </p:spPr>
        <p:txBody>
          <a:bodyPr>
            <a:normAutofit/>
          </a:bodyPr>
          <a:lstStyle/>
          <a:p>
            <a:r>
              <a:rPr lang="en-GB" dirty="0" smtClean="0"/>
              <a:t>To the trainers themselves</a:t>
            </a:r>
          </a:p>
          <a:p>
            <a:pPr lvl="1"/>
            <a:r>
              <a:rPr lang="en-GB" dirty="0" smtClean="0"/>
              <a:t>Build on experience as course rep</a:t>
            </a:r>
          </a:p>
          <a:p>
            <a:pPr lvl="1"/>
            <a:r>
              <a:rPr lang="en-GB" dirty="0" smtClean="0"/>
              <a:t>More immediate, relevant support</a:t>
            </a:r>
          </a:p>
          <a:p>
            <a:pPr lvl="1"/>
            <a:r>
              <a:rPr lang="en-GB" dirty="0" smtClean="0"/>
              <a:t>Money!</a:t>
            </a:r>
          </a:p>
          <a:p>
            <a:pPr lvl="1"/>
            <a:r>
              <a:rPr lang="en-GB" dirty="0" smtClean="0"/>
              <a:t>New skills and knowledge</a:t>
            </a:r>
          </a:p>
          <a:p>
            <a:pPr lvl="1"/>
            <a:r>
              <a:rPr lang="en-GB" dirty="0" smtClean="0"/>
              <a:t>Networking with peers nationally</a:t>
            </a:r>
          </a:p>
          <a:p>
            <a:pPr lvl="1"/>
            <a:r>
              <a:rPr lang="en-GB" dirty="0" smtClean="0"/>
              <a:t>Opens doors to other opportunities</a:t>
            </a:r>
          </a:p>
        </p:txBody>
      </p:sp>
    </p:spTree>
    <p:extLst>
      <p:ext uri="{BB962C8B-B14F-4D97-AF65-F5344CB8AC3E}">
        <p14:creationId xmlns:p14="http://schemas.microsoft.com/office/powerpoint/2010/main" val="137466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of IAT schemes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48472"/>
          </a:xfrm>
        </p:spPr>
        <p:txBody>
          <a:bodyPr>
            <a:normAutofit/>
          </a:bodyPr>
          <a:lstStyle/>
          <a:p>
            <a:r>
              <a:rPr lang="en-GB" dirty="0" smtClean="0"/>
              <a:t>To sparqs</a:t>
            </a:r>
          </a:p>
          <a:p>
            <a:pPr lvl="1"/>
            <a:r>
              <a:rPr lang="en-GB" dirty="0"/>
              <a:t>Adds local context to our knowledge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apacity </a:t>
            </a:r>
            <a:r>
              <a:rPr lang="en-GB" dirty="0"/>
              <a:t>for </a:t>
            </a:r>
            <a:r>
              <a:rPr lang="en-GB" dirty="0" smtClean="0"/>
              <a:t>deeper, wider support:</a:t>
            </a:r>
          </a:p>
          <a:p>
            <a:pPr lvl="2"/>
            <a:r>
              <a:rPr lang="en-GB" dirty="0" smtClean="0"/>
              <a:t>Materials development</a:t>
            </a:r>
          </a:p>
          <a:p>
            <a:pPr lvl="2"/>
            <a:r>
              <a:rPr lang="en-GB" dirty="0" smtClean="0"/>
              <a:t>Trainer development</a:t>
            </a:r>
          </a:p>
          <a:p>
            <a:pPr lvl="2"/>
            <a:r>
              <a:rPr lang="en-GB" dirty="0" smtClean="0"/>
              <a:t>Course rep and wider rep systems generally</a:t>
            </a:r>
            <a:endParaRPr lang="en-GB" dirty="0"/>
          </a:p>
          <a:p>
            <a:pPr lvl="1"/>
            <a:r>
              <a:rPr lang="en-GB" dirty="0" smtClean="0"/>
              <a:t>Facilitation, not delivery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253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638" cy="342947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3034" y="0"/>
            <a:ext cx="4572638" cy="342947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8" y="3426733"/>
            <a:ext cx="4572638" cy="342947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3034" y="3428521"/>
            <a:ext cx="4572638" cy="342947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85050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420888"/>
            <a:ext cx="7704856" cy="1354162"/>
          </a:xfrm>
        </p:spPr>
        <p:txBody>
          <a:bodyPr>
            <a:normAutofit fontScale="90000"/>
          </a:bodyPr>
          <a:lstStyle/>
          <a:p>
            <a:pPr marL="133200" algn="ctr"/>
            <a:r>
              <a:rPr lang="en-GB" altLang="en-US" sz="4000" b="1" dirty="0" smtClean="0"/>
              <a:t/>
            </a:r>
            <a:br>
              <a:rPr lang="en-GB" altLang="en-US" sz="4000" b="1" dirty="0" smtClean="0"/>
            </a:br>
            <a:r>
              <a:rPr lang="en-GB" altLang="en-US" sz="4000" b="1" dirty="0" smtClean="0"/>
              <a:t>Case study:</a:t>
            </a:r>
            <a:br>
              <a:rPr lang="en-GB" altLang="en-US" sz="4000" b="1" dirty="0" smtClean="0"/>
            </a:br>
            <a:r>
              <a:rPr lang="en-GB" altLang="en-US" sz="4000" b="1" dirty="0" smtClean="0"/>
              <a:t>IAT systems and processes</a:t>
            </a:r>
            <a:r>
              <a:rPr lang="en-GB" altLang="en-US" b="1" dirty="0"/>
              <a:t/>
            </a:r>
            <a:br>
              <a:rPr lang="en-GB" altLang="en-US" b="1" dirty="0"/>
            </a:br>
            <a:r>
              <a:rPr lang="en-GB" altLang="en-US" sz="1100" b="1" dirty="0" smtClean="0"/>
              <a:t/>
            </a:r>
            <a:br>
              <a:rPr lang="en-GB" altLang="en-US" sz="1100" b="1" dirty="0" smtClean="0"/>
            </a:br>
            <a:r>
              <a:rPr lang="en-GB" altLang="en-US" dirty="0" smtClean="0"/>
              <a:t>Sandra Cook, Dougie Smith</a:t>
            </a:r>
            <a:br>
              <a:rPr lang="en-GB" altLang="en-US" dirty="0" smtClean="0"/>
            </a:br>
            <a:r>
              <a:rPr lang="en-GB" altLang="en-US" dirty="0"/>
              <a:t>C</a:t>
            </a:r>
            <a:r>
              <a:rPr lang="en-GB" altLang="en-US" dirty="0" smtClean="0"/>
              <a:t>ity of Glasgow College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4884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492896"/>
            <a:ext cx="6635080" cy="1354162"/>
          </a:xfrm>
        </p:spPr>
        <p:txBody>
          <a:bodyPr/>
          <a:lstStyle/>
          <a:p>
            <a:pPr algn="ctr"/>
            <a:r>
              <a:rPr lang="en-GB" b="1" dirty="0" smtClean="0"/>
              <a:t>Lunch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49290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204864"/>
            <a:ext cx="7704856" cy="1944216"/>
          </a:xfrm>
        </p:spPr>
        <p:txBody>
          <a:bodyPr>
            <a:normAutofit/>
          </a:bodyPr>
          <a:lstStyle/>
          <a:p>
            <a:pPr marL="133200" algn="ctr"/>
            <a:r>
              <a:rPr lang="en-GB" altLang="en-US" sz="4000" b="1" dirty="0" smtClean="0"/>
              <a:t>sparqs’ support to IAT schemes</a:t>
            </a:r>
            <a:br>
              <a:rPr lang="en-GB" altLang="en-US" sz="4000" b="1" dirty="0" smtClean="0"/>
            </a:br>
            <a:r>
              <a:rPr lang="en-GB" altLang="en-US" sz="3100" dirty="0" smtClean="0"/>
              <a:t>Simon </a:t>
            </a:r>
            <a:r>
              <a:rPr lang="en-GB" altLang="en-US" sz="3100" dirty="0"/>
              <a:t>Varwell, </a:t>
            </a:r>
            <a:r>
              <a:rPr lang="en-GB" altLang="en-US" sz="3100" dirty="0" smtClean="0"/>
              <a:t>sparqs</a:t>
            </a:r>
            <a:endParaRPr lang="en-GB" altLang="en-US" sz="3100" dirty="0"/>
          </a:p>
        </p:txBody>
      </p:sp>
    </p:spTree>
    <p:extLst>
      <p:ext uri="{BB962C8B-B14F-4D97-AF65-F5344CB8AC3E}">
        <p14:creationId xmlns:p14="http://schemas.microsoft.com/office/powerpoint/2010/main" val="199859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420888"/>
            <a:ext cx="7704856" cy="1354162"/>
          </a:xfrm>
        </p:spPr>
        <p:txBody>
          <a:bodyPr>
            <a:normAutofit fontScale="90000"/>
          </a:bodyPr>
          <a:lstStyle/>
          <a:p>
            <a:pPr marL="133200" algn="ctr"/>
            <a:r>
              <a:rPr lang="en-GB" altLang="en-US" sz="4000" b="1" dirty="0" smtClean="0"/>
              <a:t/>
            </a:r>
            <a:br>
              <a:rPr lang="en-GB" altLang="en-US" sz="4000" b="1" dirty="0" smtClean="0"/>
            </a:br>
            <a:r>
              <a:rPr lang="en-GB" altLang="en-US" sz="4000" b="1" dirty="0" smtClean="0"/>
              <a:t>Case study:</a:t>
            </a:r>
            <a:br>
              <a:rPr lang="en-GB" altLang="en-US" sz="4000" b="1" dirty="0" smtClean="0"/>
            </a:br>
            <a:r>
              <a:rPr lang="en-GB" altLang="en-US" sz="4000" b="1" dirty="0" smtClean="0"/>
              <a:t>IATs’ experiences</a:t>
            </a:r>
            <a:r>
              <a:rPr lang="en-GB" altLang="en-US" b="1" dirty="0"/>
              <a:t/>
            </a:r>
            <a:br>
              <a:rPr lang="en-GB" altLang="en-US" b="1" dirty="0"/>
            </a:br>
            <a:r>
              <a:rPr lang="en-GB" altLang="en-US" sz="1100" b="1" dirty="0" smtClean="0"/>
              <a:t/>
            </a:r>
            <a:br>
              <a:rPr lang="en-GB" altLang="en-US" sz="1100" b="1" dirty="0" smtClean="0"/>
            </a:br>
            <a:r>
              <a:rPr lang="en-GB" altLang="en-US" dirty="0" smtClean="0"/>
              <a:t>Holly </a:t>
            </a:r>
            <a:r>
              <a:rPr lang="en-GB" altLang="en-US" dirty="0" err="1" smtClean="0"/>
              <a:t>Flemming</a:t>
            </a:r>
            <a:r>
              <a:rPr lang="en-GB" altLang="en-US" dirty="0" smtClean="0"/>
              <a:t>, </a:t>
            </a:r>
            <a:r>
              <a:rPr lang="en-GB" altLang="en-US" dirty="0" err="1" smtClean="0"/>
              <a:t>Chrisselle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Mowatt</a:t>
            </a:r>
            <a:r>
              <a:rPr lang="en-GB" altLang="en-US" dirty="0" smtClean="0"/>
              <a:t/>
            </a:r>
            <a:br>
              <a:rPr lang="en-GB" altLang="en-US" dirty="0" smtClean="0"/>
            </a:br>
            <a:r>
              <a:rPr lang="en-GB" altLang="en-US" dirty="0"/>
              <a:t>C</a:t>
            </a:r>
            <a:r>
              <a:rPr lang="en-GB" altLang="en-US" dirty="0" smtClean="0"/>
              <a:t>ity of Glasgow College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7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492896"/>
            <a:ext cx="6635080" cy="1354162"/>
          </a:xfrm>
        </p:spPr>
        <p:txBody>
          <a:bodyPr/>
          <a:lstStyle/>
          <a:p>
            <a:pPr algn="ctr"/>
            <a:r>
              <a:rPr lang="en-GB" b="1" dirty="0" smtClean="0"/>
              <a:t>Break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06718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686800" cy="4464496"/>
          </a:xfrm>
        </p:spPr>
        <p:txBody>
          <a:bodyPr>
            <a:noAutofit/>
          </a:bodyPr>
          <a:lstStyle/>
          <a:p>
            <a:pPr marL="133200" indent="0">
              <a:buNone/>
            </a:pPr>
            <a:r>
              <a:rPr lang="en-GB" altLang="en-US" sz="1800" b="1" dirty="0" smtClean="0"/>
              <a:t>10.45am	Overview of the IAT scheme</a:t>
            </a:r>
          </a:p>
          <a:p>
            <a:pPr marL="133200" indent="0">
              <a:buNone/>
            </a:pPr>
            <a:r>
              <a:rPr lang="en-GB" altLang="en-US" sz="1800" dirty="0"/>
              <a:t>	</a:t>
            </a:r>
            <a:r>
              <a:rPr lang="en-GB" altLang="en-US" sz="1800" dirty="0" smtClean="0"/>
              <a:t>	(Simon Varwell, sparqs)</a:t>
            </a:r>
          </a:p>
          <a:p>
            <a:pPr marL="133200" indent="0">
              <a:buNone/>
            </a:pPr>
            <a:endParaRPr lang="en-GB" altLang="en-US" sz="800" dirty="0"/>
          </a:p>
          <a:p>
            <a:pPr marL="133200" indent="0">
              <a:buNone/>
            </a:pPr>
            <a:r>
              <a:rPr lang="en-GB" altLang="en-US" sz="1800" b="1" dirty="0" smtClean="0"/>
              <a:t>11.30am	Case study: IAT systems and processes</a:t>
            </a:r>
          </a:p>
          <a:p>
            <a:pPr marL="133200" indent="0">
              <a:buNone/>
            </a:pPr>
            <a:r>
              <a:rPr lang="en-GB" altLang="en-US" sz="1800" dirty="0"/>
              <a:t>	</a:t>
            </a:r>
            <a:r>
              <a:rPr lang="en-GB" altLang="en-US" sz="1800" dirty="0" smtClean="0"/>
              <a:t>	(City of Glasgow College)</a:t>
            </a:r>
          </a:p>
          <a:p>
            <a:pPr marL="133200" indent="0">
              <a:buNone/>
            </a:pPr>
            <a:endParaRPr lang="en-GB" altLang="en-US" sz="800" b="1" dirty="0" smtClean="0"/>
          </a:p>
          <a:p>
            <a:pPr marL="133200" indent="0">
              <a:buNone/>
            </a:pPr>
            <a:r>
              <a:rPr lang="en-GB" altLang="en-US" sz="1800" b="1" dirty="0" smtClean="0"/>
              <a:t>12.30pm	Lunch</a:t>
            </a:r>
          </a:p>
          <a:p>
            <a:pPr marL="133200" indent="0">
              <a:buNone/>
            </a:pPr>
            <a:endParaRPr lang="en-GB" altLang="en-US" sz="800" b="1" dirty="0" smtClean="0"/>
          </a:p>
          <a:p>
            <a:pPr marL="133200" indent="0">
              <a:buNone/>
            </a:pPr>
            <a:r>
              <a:rPr lang="en-GB" altLang="en-US" sz="1800" b="1" dirty="0" smtClean="0"/>
              <a:t>1.15pm	sparqs’ support to IAT schemes</a:t>
            </a:r>
          </a:p>
          <a:p>
            <a:pPr marL="133200" indent="0">
              <a:buNone/>
            </a:pPr>
            <a:r>
              <a:rPr lang="en-GB" altLang="en-US" sz="1800" dirty="0"/>
              <a:t>	</a:t>
            </a:r>
            <a:r>
              <a:rPr lang="en-GB" altLang="en-US" sz="1800" dirty="0" smtClean="0"/>
              <a:t>	(Simon Varwell, </a:t>
            </a:r>
            <a:r>
              <a:rPr lang="en-GB" altLang="en-US" sz="1800" dirty="0"/>
              <a:t>sparqs)</a:t>
            </a:r>
          </a:p>
          <a:p>
            <a:pPr marL="133200" indent="0">
              <a:buNone/>
            </a:pPr>
            <a:endParaRPr lang="en-GB" altLang="en-US" sz="800" dirty="0" smtClean="0"/>
          </a:p>
          <a:p>
            <a:pPr marL="133200" indent="0">
              <a:buNone/>
            </a:pPr>
            <a:r>
              <a:rPr lang="en-GB" altLang="en-US" sz="1800" b="1" dirty="0" smtClean="0"/>
              <a:t>2.00pm	Case study: IATs’ experiences</a:t>
            </a:r>
          </a:p>
          <a:p>
            <a:pPr marL="133200" indent="0">
              <a:buNone/>
            </a:pPr>
            <a:r>
              <a:rPr lang="en-GB" altLang="en-US" sz="1800" b="1" dirty="0"/>
              <a:t>	</a:t>
            </a:r>
            <a:r>
              <a:rPr lang="en-GB" altLang="en-US" sz="1800" b="1" dirty="0" smtClean="0"/>
              <a:t>	</a:t>
            </a:r>
            <a:r>
              <a:rPr lang="en-GB" altLang="en-US" sz="1800" dirty="0" smtClean="0"/>
              <a:t>(City of Glasgow College)</a:t>
            </a:r>
            <a:endParaRPr lang="en-GB" altLang="en-US" sz="1800" b="1" dirty="0" smtClean="0"/>
          </a:p>
          <a:p>
            <a:pPr marL="133200" indent="0">
              <a:buNone/>
            </a:pPr>
            <a:endParaRPr lang="en-GB" altLang="en-US" sz="800" dirty="0" smtClean="0"/>
          </a:p>
          <a:p>
            <a:pPr marL="133200" indent="0">
              <a:buNone/>
            </a:pPr>
            <a:r>
              <a:rPr lang="en-GB" altLang="en-US" sz="1800" b="1" dirty="0" smtClean="0"/>
              <a:t>2.45pm	Break</a:t>
            </a:r>
            <a:endParaRPr lang="en-GB" altLang="en-US" sz="1800" dirty="0"/>
          </a:p>
          <a:p>
            <a:pPr marL="133200" indent="0">
              <a:buNone/>
            </a:pPr>
            <a:endParaRPr lang="en-GB" altLang="en-US" sz="800" dirty="0" smtClean="0"/>
          </a:p>
          <a:p>
            <a:pPr marL="133200" indent="0">
              <a:buNone/>
            </a:pPr>
            <a:r>
              <a:rPr lang="en-GB" altLang="en-US" sz="1800" b="1" dirty="0" smtClean="0"/>
              <a:t>3.00pm	Action Planning</a:t>
            </a:r>
          </a:p>
          <a:p>
            <a:pPr marL="0" indent="-324000">
              <a:lnSpc>
                <a:spcPct val="120000"/>
              </a:lnSpc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7726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204864"/>
            <a:ext cx="7704856" cy="1944216"/>
          </a:xfrm>
        </p:spPr>
        <p:txBody>
          <a:bodyPr>
            <a:normAutofit/>
          </a:bodyPr>
          <a:lstStyle/>
          <a:p>
            <a:pPr marL="133200" algn="ctr"/>
            <a:r>
              <a:rPr lang="en-GB" altLang="en-US" sz="4000" b="1" dirty="0" smtClean="0"/>
              <a:t>Action planning</a:t>
            </a:r>
            <a:br>
              <a:rPr lang="en-GB" altLang="en-US" sz="4000" b="1" dirty="0" smtClean="0"/>
            </a:br>
            <a:r>
              <a:rPr lang="en-GB" altLang="en-US" sz="3100" dirty="0" smtClean="0"/>
              <a:t>Simon </a:t>
            </a:r>
            <a:r>
              <a:rPr lang="en-GB" altLang="en-US" sz="3100" dirty="0"/>
              <a:t>Varwell, </a:t>
            </a:r>
            <a:r>
              <a:rPr lang="en-GB" altLang="en-US" sz="3100" dirty="0" smtClean="0"/>
              <a:t>sparqs</a:t>
            </a:r>
            <a:endParaRPr lang="en-GB" altLang="en-US" sz="3100" dirty="0"/>
          </a:p>
        </p:txBody>
      </p:sp>
    </p:spTree>
    <p:extLst>
      <p:ext uri="{BB962C8B-B14F-4D97-AF65-F5344CB8AC3E}">
        <p14:creationId xmlns:p14="http://schemas.microsoft.com/office/powerpoint/2010/main" val="195720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204864"/>
            <a:ext cx="7704856" cy="1944216"/>
          </a:xfrm>
        </p:spPr>
        <p:txBody>
          <a:bodyPr>
            <a:normAutofit/>
          </a:bodyPr>
          <a:lstStyle/>
          <a:p>
            <a:pPr marL="133200" algn="ctr"/>
            <a:r>
              <a:rPr lang="en-GB" altLang="en-US" sz="4000" b="1" dirty="0" smtClean="0"/>
              <a:t>Conclusions</a:t>
            </a:r>
            <a:endParaRPr lang="en-GB" altLang="en-US" sz="3100" dirty="0"/>
          </a:p>
        </p:txBody>
      </p:sp>
    </p:spTree>
    <p:extLst>
      <p:ext uri="{BB962C8B-B14F-4D97-AF65-F5344CB8AC3E}">
        <p14:creationId xmlns:p14="http://schemas.microsoft.com/office/powerpoint/2010/main" val="202200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events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500670"/>
              </p:ext>
            </p:extLst>
          </p:nvPr>
        </p:nvGraphicFramePr>
        <p:xfrm>
          <a:off x="179511" y="1738696"/>
          <a:ext cx="8784976" cy="392255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28193"/>
                <a:gridCol w="2664296"/>
                <a:gridCol w="1607474"/>
                <a:gridCol w="2785013"/>
              </a:tblGrid>
              <a:tr h="752038">
                <a:tc>
                  <a:txBody>
                    <a:bodyPr/>
                    <a:lstStyle/>
                    <a:p>
                      <a:r>
                        <a:rPr lang="en-GB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September</a:t>
                      </a:r>
                      <a:endParaRPr lang="en-GB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February</a:t>
                      </a:r>
                      <a:endParaRPr lang="en-GB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2038">
                <a:tc>
                  <a:txBody>
                    <a:bodyPr/>
                    <a:lstStyle/>
                    <a:p>
                      <a:r>
                        <a:rPr lang="en-GB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October</a:t>
                      </a:r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Course rep training</a:t>
                      </a:r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March</a:t>
                      </a:r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Recruitment of trainers</a:t>
                      </a:r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2038">
                <a:tc>
                  <a:txBody>
                    <a:bodyPr/>
                    <a:lstStyle/>
                    <a:p>
                      <a:r>
                        <a:rPr lang="en-GB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November</a:t>
                      </a:r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endParaRPr lang="en-GB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endParaRPr lang="en-GB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April</a:t>
                      </a:r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2038">
                <a:tc>
                  <a:txBody>
                    <a:bodyPr/>
                    <a:lstStyle/>
                    <a:p>
                      <a:r>
                        <a:rPr lang="en-GB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December</a:t>
                      </a:r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Evaluation, and preparing next year’s materials.</a:t>
                      </a:r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2038">
                <a:tc>
                  <a:txBody>
                    <a:bodyPr/>
                    <a:lstStyle/>
                    <a:p>
                      <a:r>
                        <a:rPr lang="en-GB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January</a:t>
                      </a:r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June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07704" y="3266640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Ongoing </a:t>
            </a:r>
            <a:r>
              <a:rPr lang="en-GB" b="1" dirty="0"/>
              <a:t>development of course </a:t>
            </a:r>
            <a:r>
              <a:rPr lang="en-GB" b="1" dirty="0" smtClean="0"/>
              <a:t>reps</a:t>
            </a:r>
          </a:p>
          <a:p>
            <a:r>
              <a:rPr lang="en-GB" b="1" dirty="0" smtClean="0"/>
              <a:t>November 2015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56176" y="1754472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b="1" dirty="0" smtClean="0">
                <a:solidFill>
                  <a:prstClr val="black"/>
                </a:solidFill>
              </a:rPr>
              <a:t>Developing IATs</a:t>
            </a:r>
          </a:p>
          <a:p>
            <a:pPr lvl="0"/>
            <a:r>
              <a:rPr lang="en-GB" b="1" dirty="0" smtClean="0">
                <a:solidFill>
                  <a:prstClr val="black"/>
                </a:solidFill>
              </a:rPr>
              <a:t>Today!</a:t>
            </a:r>
            <a:endParaRPr lang="en-GB" b="1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56176" y="326664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Developing materials</a:t>
            </a:r>
          </a:p>
          <a:p>
            <a:r>
              <a:rPr lang="en-GB" b="1" dirty="0" smtClean="0"/>
              <a:t>Tuesday 26 April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883003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492896"/>
            <a:ext cx="6635080" cy="1354162"/>
          </a:xfrm>
        </p:spPr>
        <p:txBody>
          <a:bodyPr/>
          <a:lstStyle/>
          <a:p>
            <a:pPr algn="ctr"/>
            <a:r>
              <a:rPr lang="en-GB" b="1" dirty="0" smtClean="0"/>
              <a:t>Thank you and goodbye!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60755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420888"/>
            <a:ext cx="7704856" cy="1354162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/>
              <a:t>Overview of the IAT scheme</a:t>
            </a:r>
            <a:br>
              <a:rPr lang="en-GB" b="1" dirty="0" smtClean="0"/>
            </a:br>
            <a:r>
              <a:rPr lang="en-GB" sz="1100" b="1" dirty="0" smtClean="0"/>
              <a:t/>
            </a:r>
            <a:br>
              <a:rPr lang="en-GB" sz="1100" b="1" dirty="0" smtClean="0"/>
            </a:br>
            <a:r>
              <a:rPr lang="en-GB" sz="3200" dirty="0" smtClean="0"/>
              <a:t>Simon Varwell, sparqs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74119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history of sparqs’ CRT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2003: Training delivered by core staff</a:t>
            </a:r>
          </a:p>
          <a:p>
            <a:pPr marL="0" indent="0">
              <a:buNone/>
            </a:pPr>
            <a:r>
              <a:rPr lang="en-GB" dirty="0" smtClean="0"/>
              <a:t>2005: Pilot of Associate Trainer team</a:t>
            </a:r>
          </a:p>
          <a:p>
            <a:pPr marL="0" indent="0">
              <a:buNone/>
            </a:pPr>
            <a:r>
              <a:rPr lang="en-GB" dirty="0" smtClean="0"/>
              <a:t>2006: Expansion of pilot</a:t>
            </a:r>
          </a:p>
          <a:p>
            <a:pPr marL="0" indent="0">
              <a:buNone/>
            </a:pPr>
            <a:r>
              <a:rPr lang="en-GB" dirty="0" smtClean="0"/>
              <a:t>2007: Nationwide AT team</a:t>
            </a:r>
          </a:p>
          <a:p>
            <a:pPr marL="0" indent="0">
              <a:buNone/>
            </a:pPr>
            <a:r>
              <a:rPr lang="en-GB" dirty="0" smtClean="0"/>
              <a:t>20</a:t>
            </a:r>
            <a:r>
              <a:rPr lang="en-GB" dirty="0" smtClean="0"/>
              <a:t>11</a:t>
            </a:r>
            <a:r>
              <a:rPr lang="en-GB" dirty="0" smtClean="0"/>
              <a:t>: 4 pilot university IAT schemes</a:t>
            </a:r>
          </a:p>
          <a:p>
            <a:pPr marL="0" indent="0">
              <a:buNone/>
            </a:pPr>
            <a:r>
              <a:rPr lang="en-GB" dirty="0" smtClean="0"/>
              <a:t>2013: First 2 college IAT schemes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304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on numbers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4114800" cy="12282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Reps trained by</a:t>
            </a:r>
          </a:p>
          <a:p>
            <a:pPr marL="0" indent="0">
              <a:buNone/>
            </a:pPr>
            <a:r>
              <a:rPr lang="en-GB" dirty="0" smtClean="0"/>
              <a:t>ATs or IATs: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940152" y="1872729"/>
            <a:ext cx="2962672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Last year of only ATs (though itself a 14% increase on past year)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987824" y="3085521"/>
            <a:ext cx="367240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2010-11: </a:t>
            </a:r>
            <a:r>
              <a:rPr lang="en-GB" sz="3600" dirty="0" smtClean="0"/>
              <a:t>2500</a:t>
            </a:r>
            <a:endParaRPr lang="en-GB" sz="3600" dirty="0"/>
          </a:p>
          <a:p>
            <a:endParaRPr lang="en-GB" sz="800" dirty="0"/>
          </a:p>
          <a:p>
            <a:r>
              <a:rPr lang="en-GB" sz="3600" dirty="0" smtClean="0"/>
              <a:t>2012-13</a:t>
            </a:r>
            <a:r>
              <a:rPr lang="en-GB" sz="3600" dirty="0"/>
              <a:t>: 3300</a:t>
            </a:r>
          </a:p>
          <a:p>
            <a:endParaRPr lang="en-GB" sz="800" dirty="0" smtClean="0"/>
          </a:p>
          <a:p>
            <a:r>
              <a:rPr lang="en-GB" sz="3600" dirty="0" smtClean="0"/>
              <a:t>2013-14</a:t>
            </a:r>
            <a:r>
              <a:rPr lang="en-GB" sz="3600" dirty="0"/>
              <a:t>: </a:t>
            </a:r>
            <a:r>
              <a:rPr lang="en-GB" sz="3600" dirty="0" smtClean="0"/>
              <a:t>4200</a:t>
            </a:r>
            <a:endParaRPr lang="en-GB" sz="36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084168" y="3073058"/>
            <a:ext cx="576064" cy="2839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0618" y="4709721"/>
            <a:ext cx="296267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Second year of IATs</a:t>
            </a:r>
            <a:endParaRPr lang="en-GB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267744" y="4221088"/>
            <a:ext cx="720080" cy="4886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26629" y="5075673"/>
            <a:ext cx="2962672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First colleges join the IAT programme</a:t>
            </a:r>
            <a:endParaRPr lang="en-GB" sz="24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5817768" y="4725955"/>
            <a:ext cx="698448" cy="3497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049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Drivers of change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004048" y="1628800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600" dirty="0" smtClean="0"/>
              <a:t>Core sparqs staff</a:t>
            </a:r>
            <a:endParaRPr lang="en-GB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041787"/>
              </p:ext>
            </p:extLst>
          </p:nvPr>
        </p:nvGraphicFramePr>
        <p:xfrm>
          <a:off x="323527" y="2420888"/>
          <a:ext cx="8424937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4737"/>
                <a:gridCol w="648072"/>
                <a:gridCol w="504056"/>
                <a:gridCol w="64807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Understanding of quality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Training skills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Current</a:t>
                      </a:r>
                      <a:r>
                        <a:rPr lang="en-GB" sz="32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</a:t>
                      </a:r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xperience as a CR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320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en-GB" sz="320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Flexible</a:t>
                      </a:r>
                      <a:r>
                        <a:rPr lang="en-GB" sz="32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capacity</a:t>
                      </a:r>
                      <a:endParaRPr lang="en-GB" sz="3200" b="0" dirty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en-GB" sz="320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Institutionally relevant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en-GB" sz="320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29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Drivers of change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004048" y="1628800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600" dirty="0" smtClean="0"/>
              <a:t>sparqs ATs</a:t>
            </a:r>
            <a:endParaRPr lang="en-GB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344932"/>
              </p:ext>
            </p:extLst>
          </p:nvPr>
        </p:nvGraphicFramePr>
        <p:xfrm>
          <a:off x="323527" y="2420888"/>
          <a:ext cx="8424937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4737"/>
                <a:gridCol w="648072"/>
                <a:gridCol w="504056"/>
                <a:gridCol w="64807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Understanding of quality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Training skills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Current</a:t>
                      </a:r>
                      <a:r>
                        <a:rPr lang="en-GB" sz="32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</a:t>
                      </a:r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xperience as a CR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en-GB" sz="32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Flexible</a:t>
                      </a:r>
                      <a:r>
                        <a:rPr lang="en-GB" sz="32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capacity</a:t>
                      </a:r>
                      <a:endParaRPr lang="en-GB" sz="3200" b="0" dirty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en-GB" sz="32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</a:t>
                      </a:r>
                      <a:endParaRPr lang="en-GB" sz="3200" dirty="0" smtClean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Institutionally relevant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en-GB" sz="32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</a:t>
                      </a:r>
                      <a:endParaRPr lang="en-GB" sz="3200" dirty="0" smtClean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48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Drivers of change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004048" y="1628800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600" dirty="0" smtClean="0"/>
              <a:t>Institutional ATs</a:t>
            </a:r>
            <a:endParaRPr lang="en-GB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472620"/>
              </p:ext>
            </p:extLst>
          </p:nvPr>
        </p:nvGraphicFramePr>
        <p:xfrm>
          <a:off x="323527" y="2420888"/>
          <a:ext cx="8424937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4737"/>
                <a:gridCol w="648072"/>
                <a:gridCol w="504056"/>
                <a:gridCol w="64807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Understanding of quality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Training skills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Current</a:t>
                      </a:r>
                      <a:r>
                        <a:rPr lang="en-GB" sz="32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</a:t>
                      </a:r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xperience as a CR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en-GB" sz="32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Flexible</a:t>
                      </a:r>
                      <a:r>
                        <a:rPr lang="en-GB" sz="32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capacity</a:t>
                      </a:r>
                      <a:endParaRPr lang="en-GB" sz="3200" b="0" dirty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en-GB" sz="32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</a:t>
                      </a:r>
                      <a:endParaRPr lang="en-GB" sz="32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Institutionally relevant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en-GB" sz="32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</a:t>
                      </a:r>
                      <a:endParaRPr lang="en-GB" sz="32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en-GB" sz="3200" b="0" dirty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033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of IAT schemes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course reps</a:t>
            </a:r>
          </a:p>
          <a:p>
            <a:r>
              <a:rPr lang="en-GB" dirty="0" smtClean="0"/>
              <a:t>To institutions and SAs</a:t>
            </a:r>
          </a:p>
          <a:p>
            <a:r>
              <a:rPr lang="en-GB" dirty="0" smtClean="0"/>
              <a:t>To the trainers themselves</a:t>
            </a:r>
          </a:p>
          <a:p>
            <a:r>
              <a:rPr lang="en-GB" dirty="0" smtClean="0"/>
              <a:t>To sparqs</a:t>
            </a:r>
          </a:p>
        </p:txBody>
      </p:sp>
    </p:spTree>
    <p:extLst>
      <p:ext uri="{BB962C8B-B14F-4D97-AF65-F5344CB8AC3E}">
        <p14:creationId xmlns:p14="http://schemas.microsoft.com/office/powerpoint/2010/main" val="135924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arqs presentation with twitter only 2014">
  <a:themeElements>
    <a:clrScheme name="Ali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00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sparqs presentation with twitter only 2014</Template>
  <TotalTime>425</TotalTime>
  <Words>537</Words>
  <Application>Microsoft Office PowerPoint</Application>
  <PresentationFormat>On-screen Show (4:3)</PresentationFormat>
  <Paragraphs>170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Verdana</vt:lpstr>
      <vt:lpstr>Wingdings</vt:lpstr>
      <vt:lpstr>sparqs presentation with twitter only 2014</vt:lpstr>
      <vt:lpstr>Course Rep Training Coordinators’ Network</vt:lpstr>
      <vt:lpstr>Agenda</vt:lpstr>
      <vt:lpstr>Overview of the IAT scheme  Simon Varwell, sparqs</vt:lpstr>
      <vt:lpstr>A history of sparqs’ CRT</vt:lpstr>
      <vt:lpstr>Impact on numbers</vt:lpstr>
      <vt:lpstr>Drivers of change</vt:lpstr>
      <vt:lpstr>Drivers of change</vt:lpstr>
      <vt:lpstr>Drivers of change</vt:lpstr>
      <vt:lpstr>Benefits of IAT schemes</vt:lpstr>
      <vt:lpstr>Benefits of IAT schemes</vt:lpstr>
      <vt:lpstr>Benefits of IAT schemes</vt:lpstr>
      <vt:lpstr>Benefits of IAT schemes</vt:lpstr>
      <vt:lpstr>Benefits of IAT schemes</vt:lpstr>
      <vt:lpstr>PowerPoint Presentation</vt:lpstr>
      <vt:lpstr> Case study: IAT systems and processes  Sandra Cook, Dougie Smith City of Glasgow College</vt:lpstr>
      <vt:lpstr>Lunch</vt:lpstr>
      <vt:lpstr>sparqs’ support to IAT schemes Simon Varwell, sparqs</vt:lpstr>
      <vt:lpstr> Case study: IATs’ experiences  Holly Flemming, Chrisselle Mowatt City of Glasgow College</vt:lpstr>
      <vt:lpstr>Break</vt:lpstr>
      <vt:lpstr>Action planning Simon Varwell, sparqs</vt:lpstr>
      <vt:lpstr>Conclusions</vt:lpstr>
      <vt:lpstr>Future events</vt:lpstr>
      <vt:lpstr>Thank you and goodbye!</vt:lpstr>
    </vt:vector>
  </TitlesOfParts>
  <Company>NUS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sparqs</dc:title>
  <dc:creator>NUS ORG</dc:creator>
  <cp:lastModifiedBy>Simon Varwell</cp:lastModifiedBy>
  <cp:revision>44</cp:revision>
  <dcterms:created xsi:type="dcterms:W3CDTF">2014-02-10T15:06:02Z</dcterms:created>
  <dcterms:modified xsi:type="dcterms:W3CDTF">2016-02-16T17:01:22Z</dcterms:modified>
</cp:coreProperties>
</file>